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video/unknown"/>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31"/>
  </p:notesMasterIdLst>
  <p:sldIdLst>
    <p:sldId id="256" r:id="rId2"/>
    <p:sldId id="278" r:id="rId3"/>
    <p:sldId id="257" r:id="rId4"/>
    <p:sldId id="259" r:id="rId5"/>
    <p:sldId id="260" r:id="rId6"/>
    <p:sldId id="258" r:id="rId7"/>
    <p:sldId id="262" r:id="rId8"/>
    <p:sldId id="263" r:id="rId9"/>
    <p:sldId id="261" r:id="rId10"/>
    <p:sldId id="265" r:id="rId11"/>
    <p:sldId id="264" r:id="rId12"/>
    <p:sldId id="267" r:id="rId13"/>
    <p:sldId id="277" r:id="rId14"/>
    <p:sldId id="279" r:id="rId15"/>
    <p:sldId id="268" r:id="rId16"/>
    <p:sldId id="280" r:id="rId17"/>
    <p:sldId id="281" r:id="rId18"/>
    <p:sldId id="282" r:id="rId19"/>
    <p:sldId id="270" r:id="rId20"/>
    <p:sldId id="271" r:id="rId21"/>
    <p:sldId id="286" r:id="rId22"/>
    <p:sldId id="287" r:id="rId23"/>
    <p:sldId id="273" r:id="rId24"/>
    <p:sldId id="274" r:id="rId25"/>
    <p:sldId id="275" r:id="rId26"/>
    <p:sldId id="288"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14"/>
    <p:restoredTop sz="50000"/>
  </p:normalViewPr>
  <p:slideViewPr>
    <p:cSldViewPr snapToGrid="0" snapToObjects="1">
      <p:cViewPr varScale="1">
        <p:scale>
          <a:sx n="83" d="100"/>
          <a:sy n="83" d="100"/>
        </p:scale>
        <p:origin x="2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F9A06-F46E-6C45-9865-88C2D450EC1B}" type="datetimeFigureOut">
              <a:rPr lang="en-US" smtClean="0"/>
              <a:t>11/12/15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91D91-BBFC-7543-B8AB-BC780495DDC3}" type="slidenum">
              <a:rPr lang="en-US" smtClean="0"/>
              <a:t>‹#›</a:t>
            </a:fld>
            <a:endParaRPr lang="en-US"/>
          </a:p>
        </p:txBody>
      </p:sp>
    </p:spTree>
    <p:extLst>
      <p:ext uri="{BB962C8B-B14F-4D97-AF65-F5344CB8AC3E}">
        <p14:creationId xmlns:p14="http://schemas.microsoft.com/office/powerpoint/2010/main" val="135049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1</a:t>
            </a:fld>
            <a:endParaRPr lang="en-US"/>
          </a:p>
        </p:txBody>
      </p:sp>
    </p:spTree>
    <p:extLst>
      <p:ext uri="{BB962C8B-B14F-4D97-AF65-F5344CB8AC3E}">
        <p14:creationId xmlns:p14="http://schemas.microsoft.com/office/powerpoint/2010/main" val="813274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23</a:t>
            </a:fld>
            <a:endParaRPr lang="en-US"/>
          </a:p>
        </p:txBody>
      </p:sp>
    </p:spTree>
    <p:extLst>
      <p:ext uri="{BB962C8B-B14F-4D97-AF65-F5344CB8AC3E}">
        <p14:creationId xmlns:p14="http://schemas.microsoft.com/office/powerpoint/2010/main" val="1194953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24</a:t>
            </a:fld>
            <a:endParaRPr lang="en-US"/>
          </a:p>
        </p:txBody>
      </p:sp>
    </p:spTree>
    <p:extLst>
      <p:ext uri="{BB962C8B-B14F-4D97-AF65-F5344CB8AC3E}">
        <p14:creationId xmlns:p14="http://schemas.microsoft.com/office/powerpoint/2010/main" val="8936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25</a:t>
            </a:fld>
            <a:endParaRPr lang="en-US"/>
          </a:p>
        </p:txBody>
      </p:sp>
    </p:spTree>
    <p:extLst>
      <p:ext uri="{BB962C8B-B14F-4D97-AF65-F5344CB8AC3E}">
        <p14:creationId xmlns:p14="http://schemas.microsoft.com/office/powerpoint/2010/main" val="163310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26</a:t>
            </a:fld>
            <a:endParaRPr lang="en-US"/>
          </a:p>
        </p:txBody>
      </p:sp>
    </p:spTree>
    <p:extLst>
      <p:ext uri="{BB962C8B-B14F-4D97-AF65-F5344CB8AC3E}">
        <p14:creationId xmlns:p14="http://schemas.microsoft.com/office/powerpoint/2010/main" val="717293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27</a:t>
            </a:fld>
            <a:endParaRPr lang="en-US"/>
          </a:p>
        </p:txBody>
      </p:sp>
    </p:spTree>
    <p:extLst>
      <p:ext uri="{BB962C8B-B14F-4D97-AF65-F5344CB8AC3E}">
        <p14:creationId xmlns:p14="http://schemas.microsoft.com/office/powerpoint/2010/main" val="170774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91D91-BBFC-7543-B8AB-BC780495DDC3}" type="slidenum">
              <a:rPr lang="en-US" smtClean="0"/>
              <a:t>28</a:t>
            </a:fld>
            <a:endParaRPr lang="en-US"/>
          </a:p>
        </p:txBody>
      </p:sp>
    </p:spTree>
    <p:extLst>
      <p:ext uri="{BB962C8B-B14F-4D97-AF65-F5344CB8AC3E}">
        <p14:creationId xmlns:p14="http://schemas.microsoft.com/office/powerpoint/2010/main" val="207378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91D91-BBFC-7543-B8AB-BC780495DDC3}" type="slidenum">
              <a:rPr lang="en-US" smtClean="0"/>
              <a:t>29</a:t>
            </a:fld>
            <a:endParaRPr lang="en-US"/>
          </a:p>
        </p:txBody>
      </p:sp>
    </p:spTree>
    <p:extLst>
      <p:ext uri="{BB962C8B-B14F-4D97-AF65-F5344CB8AC3E}">
        <p14:creationId xmlns:p14="http://schemas.microsoft.com/office/powerpoint/2010/main" val="56239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2</a:t>
            </a:fld>
            <a:endParaRPr lang="en-US"/>
          </a:p>
        </p:txBody>
      </p:sp>
    </p:spTree>
    <p:extLst>
      <p:ext uri="{BB962C8B-B14F-4D97-AF65-F5344CB8AC3E}">
        <p14:creationId xmlns:p14="http://schemas.microsoft.com/office/powerpoint/2010/main" val="1973594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3</a:t>
            </a:fld>
            <a:endParaRPr lang="en-US"/>
          </a:p>
        </p:txBody>
      </p:sp>
    </p:spTree>
    <p:extLst>
      <p:ext uri="{BB962C8B-B14F-4D97-AF65-F5344CB8AC3E}">
        <p14:creationId xmlns:p14="http://schemas.microsoft.com/office/powerpoint/2010/main" val="161000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4</a:t>
            </a:fld>
            <a:endParaRPr lang="en-US"/>
          </a:p>
        </p:txBody>
      </p:sp>
    </p:spTree>
    <p:extLst>
      <p:ext uri="{BB962C8B-B14F-4D97-AF65-F5344CB8AC3E}">
        <p14:creationId xmlns:p14="http://schemas.microsoft.com/office/powerpoint/2010/main" val="128772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7</a:t>
            </a:fld>
            <a:endParaRPr lang="en-US"/>
          </a:p>
        </p:txBody>
      </p:sp>
    </p:spTree>
    <p:extLst>
      <p:ext uri="{BB962C8B-B14F-4D97-AF65-F5344CB8AC3E}">
        <p14:creationId xmlns:p14="http://schemas.microsoft.com/office/powerpoint/2010/main" val="79169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baseline="0" dirty="0" smtClean="0"/>
              <a:t> – Sync – Context Switch</a:t>
            </a:r>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9</a:t>
            </a:fld>
            <a:endParaRPr lang="en-US"/>
          </a:p>
        </p:txBody>
      </p:sp>
    </p:spTree>
    <p:extLst>
      <p:ext uri="{BB962C8B-B14F-4D97-AF65-F5344CB8AC3E}">
        <p14:creationId xmlns:p14="http://schemas.microsoft.com/office/powerpoint/2010/main" val="78336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Barrier – </a:t>
            </a:r>
            <a:r>
              <a:rPr lang="en-US" dirty="0" err="1" smtClean="0"/>
              <a:t>rào</a:t>
            </a:r>
            <a:r>
              <a:rPr lang="en-US" baseline="0" dirty="0" smtClean="0"/>
              <a:t> </a:t>
            </a:r>
            <a:r>
              <a:rPr lang="en-US" baseline="0" dirty="0" err="1" smtClean="0"/>
              <a:t>chắn</a:t>
            </a:r>
            <a:r>
              <a:rPr lang="en-US" baseline="0" dirty="0" smtClean="0"/>
              <a:t> </a:t>
            </a:r>
            <a:r>
              <a:rPr lang="en-US" baseline="0" dirty="0" err="1" smtClean="0"/>
              <a:t>xe</a:t>
            </a:r>
            <a:r>
              <a:rPr lang="en-US" baseline="0" dirty="0" smtClean="0"/>
              <a:t> </a:t>
            </a:r>
            <a:r>
              <a:rPr lang="en-US" baseline="0" dirty="0" err="1" smtClean="0"/>
              <a:t>lửa</a:t>
            </a:r>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12</a:t>
            </a:fld>
            <a:endParaRPr lang="en-US"/>
          </a:p>
        </p:txBody>
      </p:sp>
    </p:spTree>
    <p:extLst>
      <p:ext uri="{BB962C8B-B14F-4D97-AF65-F5344CB8AC3E}">
        <p14:creationId xmlns:p14="http://schemas.microsoft.com/office/powerpoint/2010/main" val="7606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15</a:t>
            </a:fld>
            <a:endParaRPr lang="en-US"/>
          </a:p>
        </p:txBody>
      </p:sp>
    </p:spTree>
    <p:extLst>
      <p:ext uri="{BB962C8B-B14F-4D97-AF65-F5344CB8AC3E}">
        <p14:creationId xmlns:p14="http://schemas.microsoft.com/office/powerpoint/2010/main" val="1254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91D91-BBFC-7543-B8AB-BC780495DDC3}" type="slidenum">
              <a:rPr lang="en-US" smtClean="0"/>
              <a:t>19</a:t>
            </a:fld>
            <a:endParaRPr lang="en-US"/>
          </a:p>
        </p:txBody>
      </p:sp>
    </p:spTree>
    <p:extLst>
      <p:ext uri="{BB962C8B-B14F-4D97-AF65-F5344CB8AC3E}">
        <p14:creationId xmlns:p14="http://schemas.microsoft.com/office/powerpoint/2010/main" val="162259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720BCB2-7DFC-5D4D-A2A3-9E4E21D8124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379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5AFE7-47D4-0144-AAFD-33ED849FA16C}"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0BCB2-7DFC-5D4D-A2A3-9E4E21D81244}" type="slidenum">
              <a:rPr lang="en-US" smtClean="0"/>
              <a:t>‹#›</a:t>
            </a:fld>
            <a:endParaRPr lang="en-US"/>
          </a:p>
        </p:txBody>
      </p:sp>
    </p:spTree>
    <p:extLst>
      <p:ext uri="{BB962C8B-B14F-4D97-AF65-F5344CB8AC3E}">
        <p14:creationId xmlns:p14="http://schemas.microsoft.com/office/powerpoint/2010/main" val="6329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38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59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spTree>
    <p:extLst>
      <p:ext uri="{BB962C8B-B14F-4D97-AF65-F5344CB8AC3E}">
        <p14:creationId xmlns:p14="http://schemas.microsoft.com/office/powerpoint/2010/main" val="298501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112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87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4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08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spTree>
    <p:extLst>
      <p:ext uri="{BB962C8B-B14F-4D97-AF65-F5344CB8AC3E}">
        <p14:creationId xmlns:p14="http://schemas.microsoft.com/office/powerpoint/2010/main" val="178555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E5AFE7-47D4-0144-AAFD-33ED849FA16C}"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0BCB2-7DFC-5D4D-A2A3-9E4E21D8124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23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E5AFE7-47D4-0144-AAFD-33ED849FA16C}"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0BCB2-7DFC-5D4D-A2A3-9E4E21D81244}"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09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5E5AFE7-47D4-0144-AAFD-33ED849FA16C}" type="datetimeFigureOut">
              <a:rPr lang="en-US" smtClean="0"/>
              <a:t>11/12/15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0BCB2-7DFC-5D4D-A2A3-9E4E21D8124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399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E5AFE7-47D4-0144-AAFD-33ED849FA16C}" type="datetimeFigureOut">
              <a:rPr lang="en-US" smtClean="0"/>
              <a:t>11/12/15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0BCB2-7DFC-5D4D-A2A3-9E4E21D8124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144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5AFE7-47D4-0144-AAFD-33ED849FA16C}" type="datetimeFigureOut">
              <a:rPr lang="en-US" smtClean="0"/>
              <a:t>11/12/15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0BCB2-7DFC-5D4D-A2A3-9E4E21D81244}" type="slidenum">
              <a:rPr lang="en-US" smtClean="0"/>
              <a:t>‹#›</a:t>
            </a:fld>
            <a:endParaRPr lang="en-US"/>
          </a:p>
        </p:txBody>
      </p:sp>
    </p:spTree>
    <p:extLst>
      <p:ext uri="{BB962C8B-B14F-4D97-AF65-F5344CB8AC3E}">
        <p14:creationId xmlns:p14="http://schemas.microsoft.com/office/powerpoint/2010/main" val="107889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5AFE7-47D4-0144-AAFD-33ED849FA16C}"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0BCB2-7DFC-5D4D-A2A3-9E4E21D8124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299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5AFE7-47D4-0144-AAFD-33ED849FA16C}"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0BCB2-7DFC-5D4D-A2A3-9E4E21D81244}" type="slidenum">
              <a:rPr lang="en-US" smtClean="0"/>
              <a:t>‹#›</a:t>
            </a:fld>
            <a:endParaRPr lang="en-US"/>
          </a:p>
        </p:txBody>
      </p:sp>
    </p:spTree>
    <p:extLst>
      <p:ext uri="{BB962C8B-B14F-4D97-AF65-F5344CB8AC3E}">
        <p14:creationId xmlns:p14="http://schemas.microsoft.com/office/powerpoint/2010/main" val="144276705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E5AFE7-47D4-0144-AAFD-33ED849FA16C}" type="datetimeFigureOut">
              <a:rPr lang="en-US" smtClean="0"/>
              <a:t>11/12/15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20BCB2-7DFC-5D4D-A2A3-9E4E21D81244}" type="slidenum">
              <a:rPr lang="en-US" smtClean="0"/>
              <a:t>‹#›</a:t>
            </a:fld>
            <a:endParaRPr lang="en-US"/>
          </a:p>
        </p:txBody>
      </p:sp>
    </p:spTree>
    <p:extLst>
      <p:ext uri="{BB962C8B-B14F-4D97-AF65-F5344CB8AC3E}">
        <p14:creationId xmlns:p14="http://schemas.microsoft.com/office/powerpoint/2010/main" val="200613872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7.png"/><Relationship Id="rId1" Type="http://schemas.microsoft.com/office/2007/relationships/media" Target="../media/media1.gif"/><Relationship Id="rId2" Type="http://schemas.openxmlformats.org/officeDocument/2006/relationships/video" Target="../media/media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Multithread – Design Pattern</a:t>
            </a:r>
            <a:endParaRPr lang="en-US" b="1" dirty="0"/>
          </a:p>
        </p:txBody>
      </p:sp>
      <p:sp>
        <p:nvSpPr>
          <p:cNvPr id="3" name="Subtitle 2"/>
          <p:cNvSpPr>
            <a:spLocks noGrp="1"/>
          </p:cNvSpPr>
          <p:nvPr>
            <p:ph type="subTitle" idx="1"/>
          </p:nvPr>
        </p:nvSpPr>
        <p:spPr/>
        <p:txBody>
          <a:bodyPr>
            <a:normAutofit/>
          </a:bodyPr>
          <a:lstStyle/>
          <a:p>
            <a:r>
              <a:rPr lang="en-US" sz="3200" dirty="0" smtClean="0"/>
              <a:t>Swift Day 14</a:t>
            </a:r>
            <a:endParaRPr lang="en-US" sz="3200" dirty="0"/>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Main Queue</a:t>
            </a:r>
            <a:endParaRPr lang="en-US" b="1" dirty="0"/>
          </a:p>
        </p:txBody>
      </p:sp>
      <p:sp>
        <p:nvSpPr>
          <p:cNvPr id="3" name="Content Placeholder 2"/>
          <p:cNvSpPr>
            <a:spLocks noGrp="1"/>
          </p:cNvSpPr>
          <p:nvPr>
            <p:ph idx="1"/>
          </p:nvPr>
        </p:nvSpPr>
        <p:spPr/>
        <p:txBody>
          <a:bodyPr>
            <a:normAutofit/>
          </a:bodyPr>
          <a:lstStyle/>
          <a:p>
            <a:r>
              <a:rPr lang="en-US" sz="2800" dirty="0" smtClean="0">
                <a:latin typeface="Helvetica Neue Light" charset="0"/>
                <a:ea typeface="Helvetica Neue Light" charset="0"/>
                <a:cs typeface="Helvetica Neue Light" charset="0"/>
              </a:rPr>
              <a:t>A </a:t>
            </a:r>
            <a:r>
              <a:rPr lang="en-US" sz="2800" dirty="0">
                <a:latin typeface="Helvetica Neue Light" charset="0"/>
                <a:ea typeface="Helvetica Neue Light" charset="0"/>
                <a:cs typeface="Helvetica Neue Light" charset="0"/>
              </a:rPr>
              <a:t>special serial </a:t>
            </a:r>
            <a:r>
              <a:rPr lang="en-US" sz="2800" dirty="0" smtClean="0">
                <a:latin typeface="Helvetica Neue Light" charset="0"/>
                <a:ea typeface="Helvetica Neue Light" charset="0"/>
                <a:cs typeface="Helvetica Neue Light" charset="0"/>
              </a:rPr>
              <a:t>queue: all </a:t>
            </a:r>
            <a:r>
              <a:rPr lang="en-US" sz="2800" dirty="0">
                <a:latin typeface="Helvetica Neue Light" charset="0"/>
                <a:ea typeface="Helvetica Neue Light" charset="0"/>
                <a:cs typeface="Helvetica Neue Light" charset="0"/>
              </a:rPr>
              <a:t>tasks will execute on the main thread, which is the only thread allowed to update your </a:t>
            </a:r>
            <a:r>
              <a:rPr lang="en-US" sz="2800" dirty="0" smtClean="0">
                <a:latin typeface="Helvetica Neue Light" charset="0"/>
                <a:ea typeface="Helvetica Neue Light" charset="0"/>
                <a:cs typeface="Helvetica Neue Light" charset="0"/>
              </a:rPr>
              <a:t>UI.</a:t>
            </a:r>
            <a:endParaRPr lang="en-US" sz="2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0051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Global Dispatch Queues</a:t>
            </a:r>
            <a:endParaRPr lang="en-US" b="1" dirty="0"/>
          </a:p>
        </p:txBody>
      </p:sp>
      <p:sp>
        <p:nvSpPr>
          <p:cNvPr id="3" name="Content Placeholder 2"/>
          <p:cNvSpPr>
            <a:spLocks noGrp="1"/>
          </p:cNvSpPr>
          <p:nvPr>
            <p:ph idx="1"/>
          </p:nvPr>
        </p:nvSpPr>
        <p:spPr>
          <a:xfrm>
            <a:off x="1295401" y="2483708"/>
            <a:ext cx="9601196" cy="3546389"/>
          </a:xfrm>
        </p:spPr>
        <p:txBody>
          <a:bodyPr>
            <a:noAutofit/>
          </a:bodyPr>
          <a:lstStyle/>
          <a:p>
            <a:r>
              <a:rPr lang="en-US" sz="1600" dirty="0">
                <a:solidFill>
                  <a:srgbClr val="FF0000"/>
                </a:solidFill>
                <a:latin typeface="Helvetica Neue Light" charset="0"/>
                <a:ea typeface="Helvetica Neue Light" charset="0"/>
                <a:cs typeface="Helvetica Neue Light" charset="0"/>
              </a:rPr>
              <a:t>QOS_CLASS_USER_INTERACTIVE</a:t>
            </a:r>
            <a:r>
              <a:rPr lang="en-US" sz="1600" dirty="0">
                <a:latin typeface="Helvetica Neue Light" charset="0"/>
                <a:ea typeface="Helvetica Neue Light" charset="0"/>
                <a:cs typeface="Helvetica Neue Light" charset="0"/>
              </a:rPr>
              <a:t>: </a:t>
            </a:r>
            <a:r>
              <a:rPr lang="en-US" sz="1600" dirty="0" smtClean="0">
                <a:latin typeface="Helvetica Neue Light" charset="0"/>
                <a:ea typeface="Helvetica Neue Light" charset="0"/>
                <a:cs typeface="Helvetica Neue Light" charset="0"/>
              </a:rPr>
              <a:t>tasks </a:t>
            </a:r>
            <a:r>
              <a:rPr lang="en-US" sz="1600" dirty="0">
                <a:latin typeface="Helvetica Neue Light" charset="0"/>
                <a:ea typeface="Helvetica Neue Light" charset="0"/>
                <a:cs typeface="Helvetica Neue Light" charset="0"/>
              </a:rPr>
              <a:t>that need to be done immediately in order to provide a nice user experience. Use it for UI updates, event handling and small workloads that require low latency. The total amount of work done in this class during the execution of your app should be small.</a:t>
            </a:r>
          </a:p>
          <a:p>
            <a:r>
              <a:rPr lang="en-US" sz="1600" dirty="0">
                <a:solidFill>
                  <a:srgbClr val="FF0000"/>
                </a:solidFill>
                <a:latin typeface="Helvetica Neue Light" charset="0"/>
                <a:ea typeface="Helvetica Neue Light" charset="0"/>
                <a:cs typeface="Helvetica Neue Light" charset="0"/>
              </a:rPr>
              <a:t>QOS_CLASS_USER_INITIATED</a:t>
            </a:r>
            <a:r>
              <a:rPr lang="en-US" sz="1600" dirty="0">
                <a:latin typeface="Helvetica Neue Light" charset="0"/>
                <a:ea typeface="Helvetica Neue Light" charset="0"/>
                <a:cs typeface="Helvetica Neue Light" charset="0"/>
              </a:rPr>
              <a:t>: </a:t>
            </a:r>
            <a:r>
              <a:rPr lang="en-US" sz="1600" dirty="0" smtClean="0">
                <a:latin typeface="Helvetica Neue Light" charset="0"/>
                <a:ea typeface="Helvetica Neue Light" charset="0"/>
                <a:cs typeface="Helvetica Neue Light" charset="0"/>
              </a:rPr>
              <a:t>tasks </a:t>
            </a:r>
            <a:r>
              <a:rPr lang="en-US" sz="1600" dirty="0">
                <a:latin typeface="Helvetica Neue Light" charset="0"/>
                <a:ea typeface="Helvetica Neue Light" charset="0"/>
                <a:cs typeface="Helvetica Neue Light" charset="0"/>
              </a:rPr>
              <a:t>that are initiated from the UI and can be performed asynchronously. It should be used when the user is waiting for immediate results, and for tasks required to continue user interaction.</a:t>
            </a:r>
          </a:p>
          <a:p>
            <a:r>
              <a:rPr lang="en-US" sz="1600" dirty="0">
                <a:solidFill>
                  <a:srgbClr val="FF0000"/>
                </a:solidFill>
                <a:latin typeface="Helvetica Neue Light" charset="0"/>
                <a:ea typeface="Helvetica Neue Light" charset="0"/>
                <a:cs typeface="Helvetica Neue Light" charset="0"/>
              </a:rPr>
              <a:t>QOS_CLASS_UTILITY</a:t>
            </a:r>
            <a:r>
              <a:rPr lang="en-US" sz="1600" dirty="0">
                <a:latin typeface="Helvetica Neue Light" charset="0"/>
                <a:ea typeface="Helvetica Neue Light" charset="0"/>
                <a:cs typeface="Helvetica Neue Light" charset="0"/>
              </a:rPr>
              <a:t>: </a:t>
            </a:r>
            <a:r>
              <a:rPr lang="en-US" sz="1600" dirty="0" smtClean="0">
                <a:latin typeface="Helvetica Neue Light" charset="0"/>
                <a:ea typeface="Helvetica Neue Light" charset="0"/>
                <a:cs typeface="Helvetica Neue Light" charset="0"/>
              </a:rPr>
              <a:t>long-running </a:t>
            </a:r>
            <a:r>
              <a:rPr lang="en-US" sz="1600" dirty="0">
                <a:latin typeface="Helvetica Neue Light" charset="0"/>
                <a:ea typeface="Helvetica Neue Light" charset="0"/>
                <a:cs typeface="Helvetica Neue Light" charset="0"/>
              </a:rPr>
              <a:t>tasks, typically with a user-visible progress indicator. Use it for computations, I/O, networking, </a:t>
            </a:r>
            <a:r>
              <a:rPr lang="en-US" sz="1600" dirty="0" smtClean="0">
                <a:latin typeface="Helvetica Neue Light" charset="0"/>
                <a:ea typeface="Helvetica Neue Light" charset="0"/>
                <a:cs typeface="Helvetica Neue Light" charset="0"/>
              </a:rPr>
              <a:t>continuous </a:t>
            </a:r>
            <a:r>
              <a:rPr lang="en-US" sz="1600" dirty="0">
                <a:latin typeface="Helvetica Neue Light" charset="0"/>
                <a:ea typeface="Helvetica Neue Light" charset="0"/>
                <a:cs typeface="Helvetica Neue Light" charset="0"/>
              </a:rPr>
              <a:t>data feeds and similar tasks. This class is designed to be energy efficient.</a:t>
            </a:r>
          </a:p>
          <a:p>
            <a:r>
              <a:rPr lang="en-US" sz="1600" dirty="0">
                <a:solidFill>
                  <a:srgbClr val="FF0000"/>
                </a:solidFill>
                <a:latin typeface="Helvetica Neue Light" charset="0"/>
                <a:ea typeface="Helvetica Neue Light" charset="0"/>
                <a:cs typeface="Helvetica Neue Light" charset="0"/>
              </a:rPr>
              <a:t>QOS_CLASS_BACKGROUND</a:t>
            </a:r>
            <a:r>
              <a:rPr lang="en-US" sz="1600" dirty="0">
                <a:latin typeface="Helvetica Neue Light" charset="0"/>
                <a:ea typeface="Helvetica Neue Light" charset="0"/>
                <a:cs typeface="Helvetica Neue Light" charset="0"/>
              </a:rPr>
              <a:t>: </a:t>
            </a:r>
            <a:r>
              <a:rPr lang="en-US" sz="1600" dirty="0" smtClean="0">
                <a:latin typeface="Helvetica Neue Light" charset="0"/>
                <a:ea typeface="Helvetica Neue Light" charset="0"/>
                <a:cs typeface="Helvetica Neue Light" charset="0"/>
              </a:rPr>
              <a:t>tasks </a:t>
            </a:r>
            <a:r>
              <a:rPr lang="en-US" sz="1600" dirty="0">
                <a:latin typeface="Helvetica Neue Light" charset="0"/>
                <a:ea typeface="Helvetica Neue Light" charset="0"/>
                <a:cs typeface="Helvetica Neue Light" charset="0"/>
              </a:rPr>
              <a:t>that the user is not directly aware of. Use it for prefetching, maintenance, and other tasks that don’t require user interaction and aren’t time-sensitive.</a:t>
            </a:r>
          </a:p>
        </p:txBody>
      </p:sp>
    </p:spTree>
    <p:extLst>
      <p:ext uri="{BB962C8B-B14F-4D97-AF65-F5344CB8AC3E}">
        <p14:creationId xmlns:p14="http://schemas.microsoft.com/office/powerpoint/2010/main" val="894429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Barriers(</a:t>
            </a:r>
            <a:r>
              <a:rPr lang="en-US" b="1" dirty="0" err="1" smtClean="0"/>
              <a:t>CustomQueue</a:t>
            </a:r>
            <a:r>
              <a:rPr lang="en-US" b="1" dirty="0" smtClean="0"/>
              <a:t> Only)</a:t>
            </a:r>
            <a:endParaRPr lang="en-US" dirty="0"/>
          </a:p>
        </p:txBody>
      </p:sp>
      <p:pic>
        <p:nvPicPr>
          <p:cNvPr id="4" name="Content Placeholder 3"/>
          <p:cNvPicPr>
            <a:picLocks noGrp="1" noChangeAspect="1"/>
          </p:cNvPicPr>
          <p:nvPr>
            <p:ph idx="1"/>
          </p:nvPr>
        </p:nvPicPr>
        <p:blipFill>
          <a:blip r:embed="rId3"/>
          <a:stretch>
            <a:fillRect/>
          </a:stretch>
        </p:blipFill>
        <p:spPr>
          <a:xfrm>
            <a:off x="3048000" y="2464079"/>
            <a:ext cx="6096000" cy="3454400"/>
          </a:xfrm>
          <a:prstGeom prst="rect">
            <a:avLst/>
          </a:prstGeom>
        </p:spPr>
      </p:pic>
    </p:spTree>
    <p:extLst>
      <p:ext uri="{BB962C8B-B14F-4D97-AF65-F5344CB8AC3E}">
        <p14:creationId xmlns:p14="http://schemas.microsoft.com/office/powerpoint/2010/main" val="1102520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GCD</a:t>
            </a:r>
            <a:endParaRPr lang="en-US" b="1" dirty="0"/>
          </a:p>
        </p:txBody>
      </p:sp>
      <p:sp>
        <p:nvSpPr>
          <p:cNvPr id="3" name="Content Placeholder 2"/>
          <p:cNvSpPr>
            <a:spLocks noGrp="1"/>
          </p:cNvSpPr>
          <p:nvPr>
            <p:ph idx="1"/>
          </p:nvPr>
        </p:nvSpPr>
        <p:spPr/>
        <p:txBody>
          <a:bodyPr>
            <a:normAutofit/>
          </a:bodyPr>
          <a:lstStyle/>
          <a:p>
            <a:r>
              <a:rPr lang="en-US" sz="3200" dirty="0" smtClean="0">
                <a:latin typeface="Helvetica Neue Light" charset="0"/>
                <a:ea typeface="Helvetica Neue Light" charset="0"/>
                <a:cs typeface="Helvetica Neue Light" charset="0"/>
              </a:rPr>
              <a:t>Semaphores</a:t>
            </a:r>
          </a:p>
          <a:p>
            <a:r>
              <a:rPr lang="en-US" sz="3200" dirty="0">
                <a:latin typeface="Helvetica Neue Light" charset="0"/>
                <a:ea typeface="Helvetica Neue Light" charset="0"/>
                <a:cs typeface="Helvetica Neue Light" charset="0"/>
              </a:rPr>
              <a:t>Dispatch </a:t>
            </a:r>
            <a:r>
              <a:rPr lang="en-US" sz="3200" smtClean="0">
                <a:latin typeface="Helvetica Neue Light" charset="0"/>
                <a:ea typeface="Helvetica Neue Light" charset="0"/>
                <a:cs typeface="Helvetica Neue Light" charset="0"/>
              </a:rPr>
              <a:t>Groups </a:t>
            </a:r>
            <a:r>
              <a:rPr lang="en-US" sz="3200" smtClean="0">
                <a:latin typeface="Helvetica Neue Light" charset="0"/>
                <a:ea typeface="Helvetica Neue Light" charset="0"/>
                <a:cs typeface="Helvetica Neue Light" charset="0"/>
              </a:rPr>
              <a:t>(demo)</a:t>
            </a:r>
            <a:endParaRPr lang="en-US" sz="32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05894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Design Patterns</a:t>
            </a:r>
            <a:endParaRPr lang="en-US" b="1" dirty="0"/>
          </a:p>
        </p:txBody>
      </p:sp>
      <p:sp>
        <p:nvSpPr>
          <p:cNvPr id="3" name="Content Placeholder 2"/>
          <p:cNvSpPr>
            <a:spLocks noGrp="1"/>
          </p:cNvSpPr>
          <p:nvPr>
            <p:ph idx="1"/>
          </p:nvPr>
        </p:nvSpPr>
        <p:spPr/>
        <p:txBody>
          <a:bodyPr>
            <a:normAutofit/>
          </a:bodyPr>
          <a:lstStyle/>
          <a:p>
            <a:r>
              <a:rPr lang="en-US" sz="3200" dirty="0" smtClean="0">
                <a:latin typeface="Helvetica Neue Light" charset="0"/>
                <a:ea typeface="Helvetica Neue Light" charset="0"/>
                <a:cs typeface="Helvetica Neue Light" charset="0"/>
              </a:rPr>
              <a:t>Singleton</a:t>
            </a:r>
          </a:p>
          <a:p>
            <a:r>
              <a:rPr lang="en-US" sz="3200" dirty="0" smtClean="0">
                <a:latin typeface="Helvetica Neue Light" charset="0"/>
                <a:ea typeface="Helvetica Neue Light" charset="0"/>
                <a:cs typeface="Helvetica Neue Light" charset="0"/>
              </a:rPr>
              <a:t>Observer</a:t>
            </a:r>
          </a:p>
          <a:p>
            <a:r>
              <a:rPr lang="en-US" sz="3200" dirty="0" smtClean="0">
                <a:latin typeface="Helvetica Neue Light" charset="0"/>
                <a:ea typeface="Helvetica Neue Light" charset="0"/>
                <a:cs typeface="Helvetica Neue Light" charset="0"/>
              </a:rPr>
              <a:t>MVC</a:t>
            </a:r>
          </a:p>
          <a:p>
            <a:r>
              <a:rPr lang="en-US" sz="3200" dirty="0" smtClean="0">
                <a:latin typeface="Helvetica Neue Light" charset="0"/>
                <a:ea typeface="Helvetica Neue Light" charset="0"/>
                <a:cs typeface="Helvetica Neue Light" charset="0"/>
              </a:rPr>
              <a:t>MVVM</a:t>
            </a:r>
            <a:endParaRPr lang="en-US" sz="32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43606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Singleton</a:t>
            </a:r>
            <a:endParaRPr lang="en-US" b="1" dirty="0"/>
          </a:p>
        </p:txBody>
      </p:sp>
      <p:sp>
        <p:nvSpPr>
          <p:cNvPr id="3" name="Content Placeholder 2"/>
          <p:cNvSpPr>
            <a:spLocks noGrp="1"/>
          </p:cNvSpPr>
          <p:nvPr>
            <p:ph idx="1"/>
          </p:nvPr>
        </p:nvSpPr>
        <p:spPr/>
        <p:txBody>
          <a:bodyPr/>
          <a:lstStyle/>
          <a:p>
            <a:r>
              <a:rPr lang="en-US" sz="2800" dirty="0" smtClean="0">
                <a:latin typeface="Helvetica Neue Light" charset="0"/>
                <a:ea typeface="Helvetica Neue Light" charset="0"/>
                <a:cs typeface="Helvetica Neue Light" charset="0"/>
              </a:rPr>
              <a:t>Singleton: only </a:t>
            </a:r>
            <a:r>
              <a:rPr lang="en-US" sz="2800" dirty="0">
                <a:latin typeface="Helvetica Neue Light" charset="0"/>
                <a:ea typeface="Helvetica Neue Light" charset="0"/>
                <a:cs typeface="Helvetica Neue Light" charset="0"/>
              </a:rPr>
              <a:t>one instance exists for a given class and that there’s a global access point to that </a:t>
            </a:r>
            <a:r>
              <a:rPr lang="en-US" sz="2800" dirty="0" smtClean="0">
                <a:latin typeface="Helvetica Neue Light" charset="0"/>
                <a:ea typeface="Helvetica Neue Light" charset="0"/>
                <a:cs typeface="Helvetica Neue Light" charset="0"/>
              </a:rPr>
              <a:t>instance.</a:t>
            </a:r>
          </a:p>
          <a:p>
            <a:endParaRPr lang="en-US" dirty="0"/>
          </a:p>
          <a:p>
            <a:endParaRPr lang="en-US" dirty="0"/>
          </a:p>
        </p:txBody>
      </p:sp>
      <p:pic>
        <p:nvPicPr>
          <p:cNvPr id="5" name="Picture 4"/>
          <p:cNvPicPr>
            <a:picLocks noChangeAspect="1"/>
          </p:cNvPicPr>
          <p:nvPr/>
        </p:nvPicPr>
        <p:blipFill>
          <a:blip r:embed="rId3"/>
          <a:stretch>
            <a:fillRect/>
          </a:stretch>
        </p:blipFill>
        <p:spPr>
          <a:xfrm>
            <a:off x="4616449" y="3754968"/>
            <a:ext cx="2959100" cy="1930400"/>
          </a:xfrm>
          <a:prstGeom prst="rect">
            <a:avLst/>
          </a:prstGeom>
        </p:spPr>
      </p:pic>
    </p:spTree>
    <p:extLst>
      <p:ext uri="{BB962C8B-B14F-4D97-AF65-F5344CB8AC3E}">
        <p14:creationId xmlns:p14="http://schemas.microsoft.com/office/powerpoint/2010/main" val="35005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Singleton</a:t>
            </a:r>
            <a:endParaRPr lang="en-US" b="1" dirty="0"/>
          </a:p>
        </p:txBody>
      </p:sp>
      <p:sp>
        <p:nvSpPr>
          <p:cNvPr id="3" name="Content Placeholder 2"/>
          <p:cNvSpPr>
            <a:spLocks noGrp="1"/>
          </p:cNvSpPr>
          <p:nvPr>
            <p:ph idx="1"/>
          </p:nvPr>
        </p:nvSpPr>
        <p:spPr/>
        <p:txBody>
          <a:bodyPr/>
          <a:lstStyle/>
          <a:p>
            <a:pPr marL="0" indent="0">
              <a:buNone/>
            </a:pPr>
            <a:r>
              <a:rPr lang="en-US" sz="3200" dirty="0" smtClean="0">
                <a:latin typeface="Helvetica Neue Light" charset="0"/>
                <a:ea typeface="Helvetica Neue Light" charset="0"/>
                <a:cs typeface="Helvetica Neue Light" charset="0"/>
              </a:rPr>
              <a:t>Singleton on iOS: </a:t>
            </a:r>
          </a:p>
          <a:p>
            <a:r>
              <a:rPr lang="en-US" dirty="0" err="1" smtClean="0">
                <a:solidFill>
                  <a:schemeClr val="accent1">
                    <a:lumMod val="75000"/>
                  </a:schemeClr>
                </a:solidFill>
                <a:latin typeface="Helvetica Neue Light" charset="0"/>
                <a:ea typeface="Helvetica Neue Light" charset="0"/>
                <a:cs typeface="Helvetica Neue Light" charset="0"/>
              </a:rPr>
              <a:t>NSUserDefaults.standardUserDefaults</a:t>
            </a:r>
            <a:r>
              <a:rPr lang="en-US" dirty="0" smtClean="0">
                <a:solidFill>
                  <a:schemeClr val="accent1">
                    <a:lumMod val="75000"/>
                  </a:schemeClr>
                </a:solidFill>
                <a:latin typeface="Helvetica Neue Light" charset="0"/>
                <a:ea typeface="Helvetica Neue Light" charset="0"/>
                <a:cs typeface="Helvetica Neue Light" charset="0"/>
              </a:rPr>
              <a:t>()</a:t>
            </a:r>
          </a:p>
          <a:p>
            <a:r>
              <a:rPr lang="en-US" dirty="0" err="1" smtClean="0">
                <a:solidFill>
                  <a:schemeClr val="accent1">
                    <a:lumMod val="75000"/>
                  </a:schemeClr>
                </a:solidFill>
                <a:latin typeface="Helvetica Neue Light" charset="0"/>
                <a:ea typeface="Helvetica Neue Light" charset="0"/>
                <a:cs typeface="Helvetica Neue Light" charset="0"/>
              </a:rPr>
              <a:t>UIApplication.sharedApplication</a:t>
            </a:r>
            <a:r>
              <a:rPr lang="en-US" dirty="0" smtClean="0">
                <a:solidFill>
                  <a:schemeClr val="accent1">
                    <a:lumMod val="75000"/>
                  </a:schemeClr>
                </a:solidFill>
                <a:latin typeface="Helvetica Neue Light" charset="0"/>
                <a:ea typeface="Helvetica Neue Light" charset="0"/>
                <a:cs typeface="Helvetica Neue Light" charset="0"/>
              </a:rPr>
              <a:t>()</a:t>
            </a:r>
          </a:p>
          <a:p>
            <a:r>
              <a:rPr lang="en-US" dirty="0" err="1" smtClean="0">
                <a:solidFill>
                  <a:schemeClr val="accent1">
                    <a:lumMod val="75000"/>
                  </a:schemeClr>
                </a:solidFill>
                <a:latin typeface="Helvetica Neue Light" charset="0"/>
                <a:ea typeface="Helvetica Neue Light" charset="0"/>
                <a:cs typeface="Helvetica Neue Light" charset="0"/>
              </a:rPr>
              <a:t>UIScreen.mainScreen</a:t>
            </a:r>
            <a:r>
              <a:rPr lang="en-US" dirty="0" smtClean="0">
                <a:solidFill>
                  <a:schemeClr val="accent1">
                    <a:lumMod val="75000"/>
                  </a:schemeClr>
                </a:solidFill>
                <a:latin typeface="Helvetica Neue Light" charset="0"/>
                <a:ea typeface="Helvetica Neue Light" charset="0"/>
                <a:cs typeface="Helvetica Neue Light" charset="0"/>
              </a:rPr>
              <a:t>()</a:t>
            </a:r>
          </a:p>
          <a:p>
            <a:r>
              <a:rPr lang="en-US" dirty="0" err="1" smtClean="0">
                <a:solidFill>
                  <a:schemeClr val="accent1">
                    <a:lumMod val="75000"/>
                  </a:schemeClr>
                </a:solidFill>
                <a:latin typeface="Helvetica Neue Light" charset="0"/>
                <a:ea typeface="Helvetica Neue Light" charset="0"/>
                <a:cs typeface="Helvetica Neue Light" charset="0"/>
              </a:rPr>
              <a:t>NSFileManager.defaultManager</a:t>
            </a:r>
            <a:r>
              <a:rPr lang="en-US" dirty="0" smtClean="0">
                <a:solidFill>
                  <a:schemeClr val="accent1">
                    <a:lumMod val="75000"/>
                  </a:schemeClr>
                </a:solidFill>
                <a:latin typeface="Helvetica Neue Light" charset="0"/>
                <a:ea typeface="Helvetica Neue Light" charset="0"/>
                <a:cs typeface="Helvetica Neue Light" charset="0"/>
              </a:rPr>
              <a:t>()</a:t>
            </a:r>
          </a:p>
          <a:p>
            <a:r>
              <a:rPr lang="is-IS" i="1" dirty="0" smtClean="0">
                <a:solidFill>
                  <a:schemeClr val="accent1">
                    <a:lumMod val="75000"/>
                  </a:schemeClr>
                </a:solidFill>
              </a:rPr>
              <a:t>…............................................</a:t>
            </a:r>
            <a:endParaRPr lang="en-US" i="1" dirty="0" smtClean="0">
              <a:solidFill>
                <a:schemeClr val="accent1">
                  <a:lumMod val="75000"/>
                </a:schemeClr>
              </a:solidFill>
            </a:endParaRPr>
          </a:p>
          <a:p>
            <a:endParaRPr lang="en-US" dirty="0"/>
          </a:p>
          <a:p>
            <a:endParaRPr lang="en-US" dirty="0"/>
          </a:p>
        </p:txBody>
      </p:sp>
    </p:spTree>
    <p:extLst>
      <p:ext uri="{BB962C8B-B14F-4D97-AF65-F5344CB8AC3E}">
        <p14:creationId xmlns:p14="http://schemas.microsoft.com/office/powerpoint/2010/main" val="1545032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Singleton</a:t>
            </a:r>
            <a:endParaRPr lang="en-US" b="1" dirty="0"/>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709792"/>
            <a:ext cx="10058400" cy="1291502"/>
          </a:xfrm>
          <a:prstGeom prst="rect">
            <a:avLst/>
          </a:prstGeom>
        </p:spPr>
      </p:pic>
    </p:spTree>
    <p:extLst>
      <p:ext uri="{BB962C8B-B14F-4D97-AF65-F5344CB8AC3E}">
        <p14:creationId xmlns:p14="http://schemas.microsoft.com/office/powerpoint/2010/main" val="124343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Observer</a:t>
            </a:r>
            <a:endParaRPr lang="en-US" b="1" dirty="0"/>
          </a:p>
        </p:txBody>
      </p:sp>
      <p:sp>
        <p:nvSpPr>
          <p:cNvPr id="3" name="Content Placeholder 2"/>
          <p:cNvSpPr>
            <a:spLocks noGrp="1"/>
          </p:cNvSpPr>
          <p:nvPr>
            <p:ph idx="1"/>
          </p:nvPr>
        </p:nvSpPr>
        <p:spPr/>
        <p:txBody>
          <a:bodyPr>
            <a:normAutofit/>
          </a:bodyPr>
          <a:lstStyle/>
          <a:p>
            <a:r>
              <a:rPr lang="en-US" sz="3200" dirty="0" smtClean="0">
                <a:latin typeface="Helvetica Neue Light" charset="0"/>
                <a:ea typeface="Helvetica Neue Light" charset="0"/>
                <a:cs typeface="Helvetica Neue Light" charset="0"/>
              </a:rPr>
              <a:t>Notifications</a:t>
            </a:r>
          </a:p>
          <a:p>
            <a:r>
              <a:rPr lang="en-US" sz="3200" dirty="0">
                <a:latin typeface="Helvetica Neue Light" charset="0"/>
                <a:ea typeface="Helvetica Neue Light" charset="0"/>
                <a:cs typeface="Helvetica Neue Light" charset="0"/>
              </a:rPr>
              <a:t>Key-Value </a:t>
            </a:r>
            <a:r>
              <a:rPr lang="en-US" sz="3200" dirty="0" smtClean="0">
                <a:latin typeface="Helvetica Neue Light" charset="0"/>
                <a:ea typeface="Helvetica Neue Light" charset="0"/>
                <a:cs typeface="Helvetica Neue Light" charset="0"/>
              </a:rPr>
              <a:t>Observing (KVO)</a:t>
            </a:r>
            <a:endParaRPr lang="en-US" sz="32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505193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MVC</a:t>
            </a:r>
            <a:endParaRPr lang="en-US" b="1" dirty="0"/>
          </a:p>
        </p:txBody>
      </p:sp>
      <p:pic>
        <p:nvPicPr>
          <p:cNvPr id="4" name="Content Placeholder 3"/>
          <p:cNvPicPr>
            <a:picLocks noGrp="1" noChangeAspect="1"/>
          </p:cNvPicPr>
          <p:nvPr>
            <p:ph idx="1"/>
          </p:nvPr>
        </p:nvPicPr>
        <p:blipFill>
          <a:blip r:embed="rId3"/>
          <a:stretch>
            <a:fillRect/>
          </a:stretch>
        </p:blipFill>
        <p:spPr>
          <a:xfrm>
            <a:off x="2204098" y="2557463"/>
            <a:ext cx="7783803" cy="3317875"/>
          </a:xfrm>
          <a:prstGeom prst="rect">
            <a:avLst/>
          </a:prstGeom>
        </p:spPr>
      </p:pic>
    </p:spTree>
    <p:extLst>
      <p:ext uri="{BB962C8B-B14F-4D97-AF65-F5344CB8AC3E}">
        <p14:creationId xmlns:p14="http://schemas.microsoft.com/office/powerpoint/2010/main" val="1656478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Multithread</a:t>
            </a:r>
            <a:endParaRPr lang="en-US" b="1" dirty="0"/>
          </a:p>
        </p:txBody>
      </p:sp>
      <p:sp>
        <p:nvSpPr>
          <p:cNvPr id="3" name="Content Placeholder 2"/>
          <p:cNvSpPr>
            <a:spLocks noGrp="1"/>
          </p:cNvSpPr>
          <p:nvPr>
            <p:ph idx="1"/>
          </p:nvPr>
        </p:nvSpPr>
        <p:spPr/>
        <p:txBody>
          <a:bodyPr>
            <a:normAutofit/>
          </a:bodyPr>
          <a:lstStyle/>
          <a:p>
            <a:r>
              <a:rPr lang="en-US" sz="2800" dirty="0" err="1" smtClean="0">
                <a:latin typeface="Helvetica Neue Light" charset="0"/>
                <a:ea typeface="Helvetica Neue Light" charset="0"/>
                <a:cs typeface="Helvetica Neue Light" charset="0"/>
              </a:rPr>
              <a:t>NSThread</a:t>
            </a:r>
            <a:endParaRPr lang="en-US" sz="2800" dirty="0" smtClean="0">
              <a:latin typeface="Helvetica Neue Light" charset="0"/>
              <a:ea typeface="Helvetica Neue Light" charset="0"/>
              <a:cs typeface="Helvetica Neue Light" charset="0"/>
            </a:endParaRPr>
          </a:p>
          <a:p>
            <a:r>
              <a:rPr lang="en-US" sz="2800" dirty="0" smtClean="0">
                <a:latin typeface="Helvetica Neue Light" charset="0"/>
                <a:ea typeface="Helvetica Neue Light" charset="0"/>
                <a:cs typeface="Helvetica Neue Light" charset="0"/>
              </a:rPr>
              <a:t>Grand Central Dispatch – GCD</a:t>
            </a:r>
          </a:p>
          <a:p>
            <a:r>
              <a:rPr lang="en-US" sz="2800" dirty="0" err="1" smtClean="0">
                <a:latin typeface="Helvetica Neue Light" charset="0"/>
                <a:ea typeface="Helvetica Neue Light" charset="0"/>
                <a:cs typeface="Helvetica Neue Light" charset="0"/>
              </a:rPr>
              <a:t>NSOperatioinQueue</a:t>
            </a:r>
            <a:endParaRPr lang="en-US" sz="2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11390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MVC</a:t>
            </a:r>
            <a:endParaRPr lang="en-US" b="1" dirty="0"/>
          </a:p>
        </p:txBody>
      </p:sp>
      <p:sp>
        <p:nvSpPr>
          <p:cNvPr id="3" name="Content Placeholder 2"/>
          <p:cNvSpPr>
            <a:spLocks noGrp="1"/>
          </p:cNvSpPr>
          <p:nvPr>
            <p:ph idx="1"/>
          </p:nvPr>
        </p:nvSpPr>
        <p:spPr/>
        <p:txBody>
          <a:bodyPr>
            <a:normAutofit/>
          </a:bodyPr>
          <a:lstStyle/>
          <a:p>
            <a:r>
              <a:rPr lang="en-US" sz="3200" dirty="0" smtClean="0">
                <a:latin typeface="Helvetica Neue Light" charset="0"/>
                <a:ea typeface="Helvetica Neue Light" charset="0"/>
                <a:cs typeface="Helvetica Neue Light" charset="0"/>
              </a:rPr>
              <a:t>iOS MVC Problem: Massive or Mega View Controller</a:t>
            </a:r>
            <a:endParaRPr lang="en-US" sz="32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608413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05002" y="168791"/>
            <a:ext cx="7943848" cy="6477170"/>
          </a:xfrm>
          <a:prstGeom prst="rect">
            <a:avLst/>
          </a:prstGeom>
        </p:spPr>
      </p:pic>
    </p:spTree>
    <p:extLst>
      <p:ext uri="{BB962C8B-B14F-4D97-AF65-F5344CB8AC3E}">
        <p14:creationId xmlns:p14="http://schemas.microsoft.com/office/powerpoint/2010/main" val="78374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609850" y="159124"/>
            <a:ext cx="7075538" cy="6451226"/>
          </a:xfrm>
          <a:prstGeom prst="rect">
            <a:avLst/>
          </a:prstGeom>
        </p:spPr>
      </p:pic>
    </p:spTree>
    <p:extLst>
      <p:ext uri="{BB962C8B-B14F-4D97-AF65-F5344CB8AC3E}">
        <p14:creationId xmlns:p14="http://schemas.microsoft.com/office/powerpoint/2010/main" val="830365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MVVM</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896" y="2109788"/>
            <a:ext cx="7112207" cy="3908426"/>
          </a:xfrm>
        </p:spPr>
      </p:pic>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MVVM</a:t>
            </a:r>
            <a:endParaRPr lang="en-US" b="1" dirty="0"/>
          </a:p>
        </p:txBody>
      </p:sp>
      <p:pic>
        <p:nvPicPr>
          <p:cNvPr id="7" name="MCVMVMV.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448050" y="2285999"/>
            <a:ext cx="5295900" cy="3971925"/>
          </a:xfrm>
        </p:spPr>
      </p:pic>
    </p:spTree>
    <p:extLst>
      <p:ext uri="{BB962C8B-B14F-4D97-AF65-F5344CB8AC3E}">
        <p14:creationId xmlns:p14="http://schemas.microsoft.com/office/powerpoint/2010/main" val="8944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MVVM</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0" y="2517968"/>
            <a:ext cx="9334500" cy="2971800"/>
          </a:xfrm>
        </p:spPr>
      </p:pic>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MVVM</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900" y="2816225"/>
            <a:ext cx="8001000" cy="10541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0" y="4314826"/>
            <a:ext cx="8001000" cy="736600"/>
          </a:xfrm>
          <a:prstGeom prst="rect">
            <a:avLst/>
          </a:prstGeom>
        </p:spPr>
      </p:pic>
    </p:spTree>
    <p:extLst>
      <p:ext uri="{BB962C8B-B14F-4D97-AF65-F5344CB8AC3E}">
        <p14:creationId xmlns:p14="http://schemas.microsoft.com/office/powerpoint/2010/main" val="698312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MVVM</a:t>
            </a:r>
            <a:endParaRPr lang="en-US" b="1" dirty="0"/>
          </a:p>
        </p:txBody>
      </p:sp>
      <p:sp>
        <p:nvSpPr>
          <p:cNvPr id="3" name="Content Placeholder 2"/>
          <p:cNvSpPr>
            <a:spLocks noGrp="1"/>
          </p:cNvSpPr>
          <p:nvPr>
            <p:ph idx="1"/>
          </p:nvPr>
        </p:nvSpPr>
        <p:spPr>
          <a:xfrm>
            <a:off x="1295401" y="2438400"/>
            <a:ext cx="9601196" cy="3600450"/>
          </a:xfrm>
        </p:spPr>
        <p:txBody>
          <a:bodyPr/>
          <a:lstStyle/>
          <a:p>
            <a:pPr marL="0" indent="0">
              <a:buNone/>
            </a:pPr>
            <a:r>
              <a:rPr lang="en-US" sz="2800" dirty="0" smtClean="0">
                <a:latin typeface="Helvetica Neue" charset="0"/>
                <a:ea typeface="Helvetica Neue" charset="0"/>
                <a:cs typeface="Helvetica Neue" charset="0"/>
              </a:rPr>
              <a:t>View’s Rules:</a:t>
            </a:r>
          </a:p>
          <a:p>
            <a:r>
              <a:rPr lang="en-US" dirty="0">
                <a:latin typeface="Helvetica Neue Light" charset="0"/>
                <a:ea typeface="Helvetica Neue Light" charset="0"/>
                <a:cs typeface="Helvetica Neue Light" charset="0"/>
              </a:rPr>
              <a:t>Views are allowed to access views and view models.</a:t>
            </a:r>
          </a:p>
          <a:p>
            <a:r>
              <a:rPr lang="en-US" dirty="0">
                <a:latin typeface="Helvetica Neue Light" charset="0"/>
                <a:ea typeface="Helvetica Neue Light" charset="0"/>
                <a:cs typeface="Helvetica Neue Light" charset="0"/>
              </a:rPr>
              <a:t>Views are not allowed to access controllers or model objects.</a:t>
            </a:r>
          </a:p>
          <a:p>
            <a:r>
              <a:rPr lang="en-US" dirty="0">
                <a:latin typeface="Helvetica Neue Light" charset="0"/>
                <a:ea typeface="Helvetica Neue Light" charset="0"/>
                <a:cs typeface="Helvetica Neue Light" charset="0"/>
              </a:rPr>
              <a:t>Views bind their display properties directly to view model properties.</a:t>
            </a:r>
          </a:p>
          <a:p>
            <a:r>
              <a:rPr lang="en-US" dirty="0">
                <a:latin typeface="Helvetica Neue Light" charset="0"/>
                <a:ea typeface="Helvetica Neue Light" charset="0"/>
                <a:cs typeface="Helvetica Neue Light" charset="0"/>
              </a:rPr>
              <a:t>Views pass user events to view models via </a:t>
            </a:r>
            <a:r>
              <a:rPr lang="en-US" dirty="0" smtClean="0">
                <a:latin typeface="Helvetica Neue Light" charset="0"/>
                <a:ea typeface="Helvetica Neue Light" charset="0"/>
                <a:cs typeface="Helvetica Neue Light" charset="0"/>
              </a:rPr>
              <a:t>Observer, </a:t>
            </a:r>
            <a:r>
              <a:rPr lang="en-US" dirty="0">
                <a:latin typeface="Helvetica Neue Light" charset="0"/>
                <a:ea typeface="Helvetica Neue Light" charset="0"/>
                <a:cs typeface="Helvetica Neue Light" charset="0"/>
              </a:rPr>
              <a:t>or alternatively by calling methods on the view models.</a:t>
            </a:r>
          </a:p>
        </p:txBody>
      </p:sp>
    </p:spTree>
    <p:extLst>
      <p:ext uri="{BB962C8B-B14F-4D97-AF65-F5344CB8AC3E}">
        <p14:creationId xmlns:p14="http://schemas.microsoft.com/office/powerpoint/2010/main" val="2069110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MVVM</a:t>
            </a:r>
            <a:endParaRPr lang="en-US" dirty="0"/>
          </a:p>
        </p:txBody>
      </p:sp>
      <p:sp>
        <p:nvSpPr>
          <p:cNvPr id="3" name="Content Placeholder 2"/>
          <p:cNvSpPr>
            <a:spLocks noGrp="1"/>
          </p:cNvSpPr>
          <p:nvPr>
            <p:ph idx="1"/>
          </p:nvPr>
        </p:nvSpPr>
        <p:spPr>
          <a:xfrm>
            <a:off x="1295401" y="2419350"/>
            <a:ext cx="9601196" cy="3695700"/>
          </a:xfrm>
        </p:spPr>
        <p:txBody>
          <a:bodyPr>
            <a:normAutofit/>
          </a:bodyPr>
          <a:lstStyle/>
          <a:p>
            <a:pPr marL="0" indent="0">
              <a:buNone/>
            </a:pPr>
            <a:r>
              <a:rPr lang="en-US" sz="2800" dirty="0" err="1" smtClean="0">
                <a:latin typeface="Helvetica Neue" charset="0"/>
                <a:ea typeface="Helvetica Neue" charset="0"/>
                <a:cs typeface="Helvetica Neue" charset="0"/>
              </a:rPr>
              <a:t>ViewModel’s</a:t>
            </a:r>
            <a:r>
              <a:rPr lang="en-US" sz="2800" dirty="0" smtClean="0">
                <a:latin typeface="Helvetica Neue" charset="0"/>
                <a:ea typeface="Helvetica Neue" charset="0"/>
                <a:cs typeface="Helvetica Neue" charset="0"/>
              </a:rPr>
              <a:t> Rules:</a:t>
            </a:r>
          </a:p>
          <a:p>
            <a:r>
              <a:rPr lang="en-US" dirty="0">
                <a:latin typeface="Helvetica Neue Light" charset="0"/>
                <a:ea typeface="Helvetica Neue Light" charset="0"/>
                <a:cs typeface="Helvetica Neue Light" charset="0"/>
              </a:rPr>
              <a:t>View models are allowed to access view models, controllers, and model objects.</a:t>
            </a:r>
          </a:p>
          <a:p>
            <a:r>
              <a:rPr lang="en-US" dirty="0">
                <a:latin typeface="Helvetica Neue Light" charset="0"/>
                <a:ea typeface="Helvetica Neue Light" charset="0"/>
                <a:cs typeface="Helvetica Neue Light" charset="0"/>
              </a:rPr>
              <a:t>View models are not allowed to access views or raw models.</a:t>
            </a:r>
          </a:p>
          <a:p>
            <a:r>
              <a:rPr lang="en-US" dirty="0">
                <a:latin typeface="Helvetica Neue Light" charset="0"/>
                <a:ea typeface="Helvetica Neue Light" charset="0"/>
                <a:cs typeface="Helvetica Neue Light" charset="0"/>
              </a:rPr>
              <a:t>View models convert model objects from controllers into observable properties on self, or other view models.</a:t>
            </a:r>
          </a:p>
          <a:p>
            <a:r>
              <a:rPr lang="en-US" dirty="0">
                <a:latin typeface="Helvetica Neue Light" charset="0"/>
                <a:ea typeface="Helvetica Neue Light" charset="0"/>
                <a:cs typeface="Helvetica Neue Light" charset="0"/>
              </a:rPr>
              <a:t>View models accept inputs from views or other view models which trigger actions on self, other view models, or controllers.</a:t>
            </a:r>
          </a:p>
        </p:txBody>
      </p:sp>
    </p:spTree>
    <p:extLst>
      <p:ext uri="{BB962C8B-B14F-4D97-AF65-F5344CB8AC3E}">
        <p14:creationId xmlns:p14="http://schemas.microsoft.com/office/powerpoint/2010/main" val="137226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MVVM</a:t>
            </a:r>
            <a:endParaRPr lang="en-US" dirty="0"/>
          </a:p>
        </p:txBody>
      </p:sp>
      <p:sp>
        <p:nvSpPr>
          <p:cNvPr id="3" name="Content Placeholder 2"/>
          <p:cNvSpPr>
            <a:spLocks noGrp="1"/>
          </p:cNvSpPr>
          <p:nvPr>
            <p:ph idx="1"/>
          </p:nvPr>
        </p:nvSpPr>
        <p:spPr>
          <a:xfrm>
            <a:off x="1295401" y="2419350"/>
            <a:ext cx="9601196" cy="3790950"/>
          </a:xfrm>
        </p:spPr>
        <p:txBody>
          <a:bodyPr>
            <a:normAutofit fontScale="70000" lnSpcReduction="20000"/>
          </a:bodyPr>
          <a:lstStyle/>
          <a:p>
            <a:pPr marL="0" indent="0">
              <a:buNone/>
            </a:pPr>
            <a:r>
              <a:rPr lang="en-US" sz="4000" dirty="0" smtClean="0">
                <a:latin typeface="Helvetica Neue" charset="0"/>
                <a:ea typeface="Helvetica Neue" charset="0"/>
                <a:cs typeface="Helvetica Neue" charset="0"/>
              </a:rPr>
              <a:t>Controllers:</a:t>
            </a:r>
            <a:endParaRPr lang="en-US" sz="4000" dirty="0">
              <a:latin typeface="Helvetica Neue" charset="0"/>
              <a:ea typeface="Helvetica Neue" charset="0"/>
              <a:cs typeface="Helvetica Neue" charset="0"/>
            </a:endParaRPr>
          </a:p>
          <a:p>
            <a:r>
              <a:rPr lang="en-US" sz="3200" dirty="0">
                <a:latin typeface="Helvetica Neue Light" charset="0"/>
                <a:ea typeface="Helvetica Neue Light" charset="0"/>
                <a:cs typeface="Helvetica Neue Light" charset="0"/>
              </a:rPr>
              <a:t>Controllers are allowed to access other controllers, model objects, and raw models.</a:t>
            </a:r>
          </a:p>
          <a:p>
            <a:r>
              <a:rPr lang="en-US" sz="3200" dirty="0">
                <a:latin typeface="Helvetica Neue Light" charset="0"/>
                <a:ea typeface="Helvetica Neue Light" charset="0"/>
                <a:cs typeface="Helvetica Neue Light" charset="0"/>
              </a:rPr>
              <a:t>Controllers are not allowed to access view models or views.</a:t>
            </a:r>
          </a:p>
          <a:p>
            <a:r>
              <a:rPr lang="en-US" sz="3200" dirty="0">
                <a:latin typeface="Helvetica Neue Light" charset="0"/>
                <a:ea typeface="Helvetica Neue Light" charset="0"/>
                <a:cs typeface="Helvetica Neue Light" charset="0"/>
              </a:rPr>
              <a:t>Controllers coordinate model object access from other controllers or directly from system level raw data stores (network, file system, database, etc.).</a:t>
            </a:r>
          </a:p>
          <a:p>
            <a:r>
              <a:rPr lang="en-US" sz="3200" dirty="0">
                <a:latin typeface="Helvetica Neue Light" charset="0"/>
                <a:ea typeface="Helvetica Neue Light" charset="0"/>
                <a:cs typeface="Helvetica Neue Light" charset="0"/>
              </a:rPr>
              <a:t>Controllers vend asynchronous (or maybe better put time-agnostic) </a:t>
            </a:r>
            <a:r>
              <a:rPr lang="en-US" sz="3200" dirty="0" smtClean="0">
                <a:latin typeface="Helvetica Neue Light" charset="0"/>
                <a:ea typeface="Helvetica Neue Light" charset="0"/>
                <a:cs typeface="Helvetica Neue Light" charset="0"/>
              </a:rPr>
              <a:t>to </a:t>
            </a:r>
            <a:r>
              <a:rPr lang="en-US" sz="3200" dirty="0">
                <a:latin typeface="Helvetica Neue Light" charset="0"/>
                <a:ea typeface="Helvetica Neue Light" charset="0"/>
                <a:cs typeface="Helvetica Neue Light" charset="0"/>
              </a:rPr>
              <a:t>view models or other controllers.</a:t>
            </a:r>
          </a:p>
          <a:p>
            <a:r>
              <a:rPr lang="en-US" sz="3200" dirty="0">
                <a:latin typeface="Helvetica Neue Light" charset="0"/>
                <a:ea typeface="Helvetica Neue Light" charset="0"/>
                <a:cs typeface="Helvetica Neue Light" charset="0"/>
              </a:rPr>
              <a:t>Have to stress again that these are not view controllers!</a:t>
            </a:r>
            <a:endParaRPr lang="en-US"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47584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GCD</a:t>
            </a:r>
            <a:endParaRPr lang="en-US" b="1" dirty="0"/>
          </a:p>
        </p:txBody>
      </p:sp>
      <p:sp>
        <p:nvSpPr>
          <p:cNvPr id="3" name="Content Placeholder 2"/>
          <p:cNvSpPr>
            <a:spLocks noGrp="1"/>
          </p:cNvSpPr>
          <p:nvPr>
            <p:ph idx="1"/>
          </p:nvPr>
        </p:nvSpPr>
        <p:spPr/>
        <p:txBody>
          <a:bodyPr>
            <a:noAutofit/>
          </a:bodyPr>
          <a:lstStyle/>
          <a:p>
            <a:r>
              <a:rPr lang="en-US" sz="2800" b="1" dirty="0" smtClean="0">
                <a:latin typeface="Helvetica Neue Light" charset="0"/>
                <a:ea typeface="Helvetica Neue Light" charset="0"/>
                <a:cs typeface="Helvetica Neue Light" charset="0"/>
              </a:rPr>
              <a:t>GCD - </a:t>
            </a:r>
            <a:r>
              <a:rPr lang="en-US" sz="2800" b="1" dirty="0" err="1" smtClean="0">
                <a:latin typeface="Helvetica Neue Light" charset="0"/>
                <a:ea typeface="Helvetica Neue Light" charset="0"/>
                <a:cs typeface="Helvetica Neue Light" charset="0"/>
              </a:rPr>
              <a:t>libdispatch</a:t>
            </a:r>
            <a:r>
              <a:rPr lang="en-US" sz="2800" dirty="0">
                <a:latin typeface="Helvetica Neue Light" charset="0"/>
                <a:ea typeface="Helvetica Neue Light" charset="0"/>
                <a:cs typeface="Helvetica Neue Light" charset="0"/>
              </a:rPr>
              <a:t>, Apple’s library that provides support for concurrent code execution on multicore hardware on iOS and OS </a:t>
            </a:r>
            <a:r>
              <a:rPr lang="en-US" sz="2800" dirty="0" smtClean="0">
                <a:latin typeface="Helvetica Neue Light" charset="0"/>
                <a:ea typeface="Helvetica Neue Light" charset="0"/>
                <a:cs typeface="Helvetica Neue Light" charset="0"/>
              </a:rPr>
              <a:t>X:</a:t>
            </a:r>
          </a:p>
          <a:p>
            <a:r>
              <a:rPr lang="en-US" sz="2800" dirty="0">
                <a:latin typeface="Helvetica Neue Light" charset="0"/>
                <a:ea typeface="Helvetica Neue Light" charset="0"/>
                <a:cs typeface="Helvetica Neue Light" charset="0"/>
              </a:rPr>
              <a:t>GCD can improve your app’s responsiveness by helping </a:t>
            </a:r>
            <a:r>
              <a:rPr lang="en-US" sz="2800" dirty="0" smtClean="0">
                <a:latin typeface="Helvetica Neue Light" charset="0"/>
                <a:ea typeface="Helvetica Neue Light" charset="0"/>
                <a:cs typeface="Helvetica Neue Light" charset="0"/>
              </a:rPr>
              <a:t>run expensive </a:t>
            </a:r>
            <a:r>
              <a:rPr lang="en-US" sz="2800" dirty="0">
                <a:latin typeface="Helvetica Neue Light" charset="0"/>
                <a:ea typeface="Helvetica Neue Light" charset="0"/>
                <a:cs typeface="Helvetica Neue Light" charset="0"/>
              </a:rPr>
              <a:t>tasks </a:t>
            </a:r>
            <a:r>
              <a:rPr lang="en-US" sz="2800" dirty="0" smtClean="0">
                <a:latin typeface="Helvetica Neue Light" charset="0"/>
                <a:ea typeface="Helvetica Neue Light" charset="0"/>
                <a:cs typeface="Helvetica Neue Light" charset="0"/>
              </a:rPr>
              <a:t>in </a:t>
            </a:r>
            <a:r>
              <a:rPr lang="en-US" sz="2800" dirty="0">
                <a:latin typeface="Helvetica Neue Light" charset="0"/>
                <a:ea typeface="Helvetica Neue Light" charset="0"/>
                <a:cs typeface="Helvetica Neue Light" charset="0"/>
              </a:rPr>
              <a:t>the background.</a:t>
            </a:r>
          </a:p>
          <a:p>
            <a:r>
              <a:rPr lang="en-US" sz="2800" dirty="0">
                <a:latin typeface="Helvetica Neue Light" charset="0"/>
                <a:ea typeface="Helvetica Neue Light" charset="0"/>
                <a:cs typeface="Helvetica Neue Light" charset="0"/>
              </a:rPr>
              <a:t>GCD provides an easier concurrency model than locks and threads and helps to avoid concurrency bugs.</a:t>
            </a:r>
          </a:p>
        </p:txBody>
      </p:sp>
    </p:spTree>
    <p:extLst>
      <p:ext uri="{BB962C8B-B14F-4D97-AF65-F5344CB8AC3E}">
        <p14:creationId xmlns:p14="http://schemas.microsoft.com/office/powerpoint/2010/main" val="13156340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a typeface="Calibri Light" charset="0"/>
                <a:cs typeface="Calibri Light" charset="0"/>
              </a:rPr>
              <a:t>GCD Terminology</a:t>
            </a:r>
          </a:p>
        </p:txBody>
      </p:sp>
      <p:sp>
        <p:nvSpPr>
          <p:cNvPr id="3" name="Content Placeholder 2"/>
          <p:cNvSpPr>
            <a:spLocks noGrp="1"/>
          </p:cNvSpPr>
          <p:nvPr>
            <p:ph idx="1"/>
          </p:nvPr>
        </p:nvSpPr>
        <p:spPr/>
        <p:txBody>
          <a:bodyPr>
            <a:normAutofit/>
          </a:bodyPr>
          <a:lstStyle/>
          <a:p>
            <a:r>
              <a:rPr lang="en-US" sz="2800" dirty="0">
                <a:latin typeface="Helvetica Neue Light" charset="0"/>
                <a:ea typeface="Helvetica Neue Light" charset="0"/>
                <a:cs typeface="Helvetica Neue Light" charset="0"/>
              </a:rPr>
              <a:t>A </a:t>
            </a:r>
            <a:r>
              <a:rPr lang="en-US" sz="2800" i="1" dirty="0">
                <a:latin typeface="Helvetica Neue Light" charset="0"/>
                <a:ea typeface="Helvetica Neue Light" charset="0"/>
                <a:cs typeface="Helvetica Neue Light" charset="0"/>
              </a:rPr>
              <a:t>synchronous</a:t>
            </a:r>
            <a:r>
              <a:rPr lang="en-US" sz="2800" dirty="0">
                <a:latin typeface="Helvetica Neue Light" charset="0"/>
                <a:ea typeface="Helvetica Neue Light" charset="0"/>
                <a:cs typeface="Helvetica Neue Light" charset="0"/>
              </a:rPr>
              <a:t> function returns only after the completion of a task that it orders.</a:t>
            </a:r>
          </a:p>
          <a:p>
            <a:r>
              <a:rPr lang="en-US" sz="2800" dirty="0">
                <a:latin typeface="Helvetica Neue Light" charset="0"/>
                <a:ea typeface="Helvetica Neue Light" charset="0"/>
                <a:cs typeface="Helvetica Neue Light" charset="0"/>
              </a:rPr>
              <a:t>An </a:t>
            </a:r>
            <a:r>
              <a:rPr lang="en-US" sz="2800" i="1" dirty="0">
                <a:latin typeface="Helvetica Neue Light" charset="0"/>
                <a:ea typeface="Helvetica Neue Light" charset="0"/>
                <a:cs typeface="Helvetica Neue Light" charset="0"/>
              </a:rPr>
              <a:t>asynchronous</a:t>
            </a:r>
            <a:r>
              <a:rPr lang="en-US" sz="2800" dirty="0">
                <a:latin typeface="Helvetica Neue Light" charset="0"/>
                <a:ea typeface="Helvetica Neue Light" charset="0"/>
                <a:cs typeface="Helvetica Neue Light" charset="0"/>
              </a:rPr>
              <a:t> function, on the other hand, returns immediately, ordering the task to be done but not waiting for it. Thus, an asynchronous function does not block the current thread of execution from proceeding on to the next function.</a:t>
            </a:r>
          </a:p>
        </p:txBody>
      </p:sp>
    </p:spTree>
    <p:extLst>
      <p:ext uri="{BB962C8B-B14F-4D97-AF65-F5344CB8AC3E}">
        <p14:creationId xmlns:p14="http://schemas.microsoft.com/office/powerpoint/2010/main" val="805750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GCD Terminology</a:t>
            </a:r>
            <a:endParaRPr lang="en-US" dirty="0"/>
          </a:p>
        </p:txBody>
      </p:sp>
      <p:sp>
        <p:nvSpPr>
          <p:cNvPr id="3" name="Content Placeholder 2"/>
          <p:cNvSpPr>
            <a:spLocks noGrp="1"/>
          </p:cNvSpPr>
          <p:nvPr>
            <p:ph idx="1"/>
          </p:nvPr>
        </p:nvSpPr>
        <p:spPr/>
        <p:txBody>
          <a:bodyPr>
            <a:normAutofit/>
          </a:bodyPr>
          <a:lstStyle/>
          <a:p>
            <a:r>
              <a:rPr lang="en-US" sz="2800" dirty="0">
                <a:latin typeface="Helvetica Neue Light" charset="0"/>
                <a:ea typeface="Helvetica Neue Light" charset="0"/>
                <a:cs typeface="Helvetica Neue Light" charset="0"/>
              </a:rPr>
              <a:t>Race </a:t>
            </a:r>
            <a:r>
              <a:rPr lang="en-US" sz="2800" dirty="0" smtClean="0">
                <a:latin typeface="Helvetica Neue Light" charset="0"/>
                <a:ea typeface="Helvetica Neue Light" charset="0"/>
                <a:cs typeface="Helvetica Neue Light" charset="0"/>
              </a:rPr>
              <a:t>Condition</a:t>
            </a:r>
          </a:p>
          <a:p>
            <a:r>
              <a:rPr lang="en-US" sz="2800" dirty="0" smtClean="0">
                <a:latin typeface="Helvetica Neue Light" charset="0"/>
                <a:ea typeface="Helvetica Neue Light" charset="0"/>
                <a:cs typeface="Helvetica Neue Light" charset="0"/>
              </a:rPr>
              <a:t>Deadlock</a:t>
            </a:r>
          </a:p>
          <a:p>
            <a:r>
              <a:rPr lang="en-US" sz="2800" dirty="0">
                <a:latin typeface="Helvetica Neue Light" charset="0"/>
                <a:ea typeface="Helvetica Neue Light" charset="0"/>
                <a:cs typeface="Helvetica Neue Light" charset="0"/>
              </a:rPr>
              <a:t>Thread </a:t>
            </a:r>
            <a:r>
              <a:rPr lang="en-US" sz="2800" dirty="0" smtClean="0">
                <a:latin typeface="Helvetica Neue Light" charset="0"/>
                <a:ea typeface="Helvetica Neue Light" charset="0"/>
                <a:cs typeface="Helvetica Neue Light" charset="0"/>
              </a:rPr>
              <a:t>Safe</a:t>
            </a:r>
          </a:p>
          <a:p>
            <a:r>
              <a:rPr lang="en-US" sz="2800" dirty="0">
                <a:latin typeface="Helvetica Neue Light" charset="0"/>
                <a:ea typeface="Helvetica Neue Light" charset="0"/>
                <a:cs typeface="Helvetica Neue Light" charset="0"/>
              </a:rPr>
              <a:t>Context Switch</a:t>
            </a:r>
          </a:p>
        </p:txBody>
      </p:sp>
    </p:spTree>
    <p:extLst>
      <p:ext uri="{BB962C8B-B14F-4D97-AF65-F5344CB8AC3E}">
        <p14:creationId xmlns:p14="http://schemas.microsoft.com/office/powerpoint/2010/main" val="158599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GCD Terminology</a:t>
            </a:r>
            <a:endParaRPr lang="en-US" dirty="0"/>
          </a:p>
        </p:txBody>
      </p:sp>
      <p:sp>
        <p:nvSpPr>
          <p:cNvPr id="3" name="Content Placeholder 2"/>
          <p:cNvSpPr>
            <a:spLocks noGrp="1"/>
          </p:cNvSpPr>
          <p:nvPr>
            <p:ph idx="1"/>
          </p:nvPr>
        </p:nvSpPr>
        <p:spPr/>
        <p:txBody>
          <a:bodyPr>
            <a:normAutofit/>
          </a:bodyPr>
          <a:lstStyle/>
          <a:p>
            <a:r>
              <a:rPr lang="en-US" sz="3200" dirty="0">
                <a:latin typeface="Helvetica Neue Light" charset="0"/>
                <a:ea typeface="Helvetica Neue Light" charset="0"/>
                <a:cs typeface="Helvetica Neue Light" charset="0"/>
              </a:rPr>
              <a:t>Serial </a:t>
            </a:r>
            <a:r>
              <a:rPr lang="en-US" sz="3200" dirty="0" smtClean="0">
                <a:latin typeface="Helvetica Neue Light" charset="0"/>
                <a:ea typeface="Helvetica Neue Light" charset="0"/>
                <a:cs typeface="Helvetica Neue Light" charset="0"/>
              </a:rPr>
              <a:t>vs Concurrent</a:t>
            </a:r>
          </a:p>
        </p:txBody>
      </p:sp>
    </p:spTree>
    <p:extLst>
      <p:ext uri="{BB962C8B-B14F-4D97-AF65-F5344CB8AC3E}">
        <p14:creationId xmlns:p14="http://schemas.microsoft.com/office/powerpoint/2010/main" val="511702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Serial Queues</a:t>
            </a:r>
          </a:p>
        </p:txBody>
      </p:sp>
      <p:sp>
        <p:nvSpPr>
          <p:cNvPr id="3" name="Content Placeholder 2"/>
          <p:cNvSpPr>
            <a:spLocks noGrp="1"/>
          </p:cNvSpPr>
          <p:nvPr>
            <p:ph idx="1"/>
          </p:nvPr>
        </p:nvSpPr>
        <p:spPr/>
        <p:txBody>
          <a:bodyPr/>
          <a:lstStyle/>
          <a:p>
            <a:endParaRPr lang="en-US" b="1" dirty="0" smtClean="0"/>
          </a:p>
        </p:txBody>
      </p:sp>
      <p:pic>
        <p:nvPicPr>
          <p:cNvPr id="4" name="Picture 3"/>
          <p:cNvPicPr>
            <a:picLocks noChangeAspect="1"/>
          </p:cNvPicPr>
          <p:nvPr/>
        </p:nvPicPr>
        <p:blipFill>
          <a:blip r:embed="rId3"/>
          <a:stretch>
            <a:fillRect/>
          </a:stretch>
        </p:blipFill>
        <p:spPr>
          <a:xfrm>
            <a:off x="3209323" y="2285999"/>
            <a:ext cx="5773351" cy="3271566"/>
          </a:xfrm>
          <a:prstGeom prst="rect">
            <a:avLst/>
          </a:prstGeom>
        </p:spPr>
      </p:pic>
    </p:spTree>
    <p:extLst>
      <p:ext uri="{BB962C8B-B14F-4D97-AF65-F5344CB8AC3E}">
        <p14:creationId xmlns:p14="http://schemas.microsoft.com/office/powerpoint/2010/main" val="1469348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Concurrent Queues</a:t>
            </a:r>
            <a:endParaRPr lang="en-US" dirty="0"/>
          </a:p>
        </p:txBody>
      </p:sp>
      <p:sp>
        <p:nvSpPr>
          <p:cNvPr id="3" name="Content Placeholder 2"/>
          <p:cNvSpPr>
            <a:spLocks noGrp="1"/>
          </p:cNvSpPr>
          <p:nvPr>
            <p:ph idx="1"/>
          </p:nvPr>
        </p:nvSpPr>
        <p:spPr/>
        <p:txBody>
          <a:bodyPr/>
          <a:lstStyle/>
          <a:p>
            <a:endParaRPr lang="en-US" b="1" dirty="0" smtClean="0"/>
          </a:p>
        </p:txBody>
      </p:sp>
      <p:pic>
        <p:nvPicPr>
          <p:cNvPr id="5" name="Picture 4"/>
          <p:cNvPicPr>
            <a:picLocks noChangeAspect="1"/>
          </p:cNvPicPr>
          <p:nvPr/>
        </p:nvPicPr>
        <p:blipFill>
          <a:blip r:embed="rId2"/>
          <a:stretch>
            <a:fillRect/>
          </a:stretch>
        </p:blipFill>
        <p:spPr>
          <a:xfrm>
            <a:off x="3030975" y="2285999"/>
            <a:ext cx="5915317" cy="3352013"/>
          </a:xfrm>
          <a:prstGeom prst="rect">
            <a:avLst/>
          </a:prstGeom>
        </p:spPr>
      </p:pic>
    </p:spTree>
    <p:extLst>
      <p:ext uri="{BB962C8B-B14F-4D97-AF65-F5344CB8AC3E}">
        <p14:creationId xmlns:p14="http://schemas.microsoft.com/office/powerpoint/2010/main" val="1687926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Concurrency vs Parallelism</a:t>
            </a:r>
            <a:br>
              <a:rPr lang="en-US" b="1"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129863" y="2285999"/>
            <a:ext cx="5705220" cy="3232958"/>
          </a:xfrm>
          <a:prstGeom prst="rect">
            <a:avLst/>
          </a:prstGeom>
        </p:spPr>
      </p:pic>
    </p:spTree>
    <p:extLst>
      <p:ext uri="{BB962C8B-B14F-4D97-AF65-F5344CB8AC3E}">
        <p14:creationId xmlns:p14="http://schemas.microsoft.com/office/powerpoint/2010/main" val="4917054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623</TotalTime>
  <Words>655</Words>
  <Application>Microsoft Macintosh PowerPoint</Application>
  <PresentationFormat>Widescreen</PresentationFormat>
  <Paragraphs>97</Paragraphs>
  <Slides>29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Garamond</vt:lpstr>
      <vt:lpstr>Helvetica Neue</vt:lpstr>
      <vt:lpstr>Helvetica Neue Light</vt:lpstr>
      <vt:lpstr>Organic</vt:lpstr>
      <vt:lpstr>Multithread – Design Pattern</vt:lpstr>
      <vt:lpstr>Multithread</vt:lpstr>
      <vt:lpstr>GCD</vt:lpstr>
      <vt:lpstr>GCD Terminology</vt:lpstr>
      <vt:lpstr>GCD Terminology</vt:lpstr>
      <vt:lpstr>GCD Terminology</vt:lpstr>
      <vt:lpstr>Serial Queues</vt:lpstr>
      <vt:lpstr>Concurrent Queues</vt:lpstr>
      <vt:lpstr>Concurrency vs Parallelism </vt:lpstr>
      <vt:lpstr>Main Queue</vt:lpstr>
      <vt:lpstr>Global Dispatch Queues</vt:lpstr>
      <vt:lpstr>Barriers(CustomQueue Only)</vt:lpstr>
      <vt:lpstr>GCD</vt:lpstr>
      <vt:lpstr>Design Patterns</vt:lpstr>
      <vt:lpstr>Singleton</vt:lpstr>
      <vt:lpstr>Singleton</vt:lpstr>
      <vt:lpstr>Singleton</vt:lpstr>
      <vt:lpstr>Observer</vt:lpstr>
      <vt:lpstr>MVC</vt:lpstr>
      <vt:lpstr>MVC</vt:lpstr>
      <vt:lpstr>PowerPoint Presentation</vt:lpstr>
      <vt:lpstr>PowerPoint Presentation</vt:lpstr>
      <vt:lpstr>MVVM</vt:lpstr>
      <vt:lpstr>MVVM</vt:lpstr>
      <vt:lpstr>MVVM</vt:lpstr>
      <vt:lpstr>MVVM</vt:lpstr>
      <vt:lpstr>MVVM</vt:lpstr>
      <vt:lpstr>MVVM</vt:lpstr>
      <vt:lpstr>MVVM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Grand Central Dispatch Operation Queue</dc:title>
  <dc:creator>Son Dang Thai</dc:creator>
  <cp:lastModifiedBy>Son Dang Thai</cp:lastModifiedBy>
  <cp:revision>41</cp:revision>
  <dcterms:created xsi:type="dcterms:W3CDTF">2015-11-09T16:03:59Z</dcterms:created>
  <dcterms:modified xsi:type="dcterms:W3CDTF">2015-11-12T14:34:11Z</dcterms:modified>
</cp:coreProperties>
</file>